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7561263" cy="756126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2190" y="108"/>
      </p:cViewPr>
      <p:guideLst>
        <p:guide orient="horz" pos="2382"/>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67095" y="2348893"/>
            <a:ext cx="6427074" cy="1620771"/>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134190" y="4284716"/>
            <a:ext cx="5292884" cy="193232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534133" y="334306"/>
            <a:ext cx="1405923" cy="71131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12427" y="334306"/>
            <a:ext cx="4095684" cy="711318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7287" y="4858812"/>
            <a:ext cx="6427074" cy="1501751"/>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97287" y="3204786"/>
            <a:ext cx="6427074"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12428" y="1944575"/>
            <a:ext cx="2750147" cy="55029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188595" y="1944575"/>
            <a:ext cx="2751460" cy="55029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8063" y="302801"/>
            <a:ext cx="6805137" cy="1260211"/>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78063" y="1692533"/>
            <a:ext cx="334087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78063" y="2397901"/>
            <a:ext cx="3340871"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841017" y="1692533"/>
            <a:ext cx="3342183"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3841017" y="2397901"/>
            <a:ext cx="3342183"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78064" y="301050"/>
            <a:ext cx="2487603" cy="1281214"/>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2956244" y="301051"/>
            <a:ext cx="4226956"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78064" y="1582265"/>
            <a:ext cx="2487603"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82060" y="5292884"/>
            <a:ext cx="4536758" cy="62485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482060" y="675613"/>
            <a:ext cx="4536758" cy="4536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482060" y="5917739"/>
            <a:ext cx="4536758"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E575D22-C0A7-4443-B4CC-B7687BA7864C}" type="datetimeFigureOut">
              <a:rPr lang="de-DE" smtClean="0"/>
              <a:pPr/>
              <a:t>28.09.2023</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8737F60-6719-43B7-B497-344A884D3DE7}"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63" y="302801"/>
            <a:ext cx="6805137" cy="1260211"/>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378063" y="1764295"/>
            <a:ext cx="6805137" cy="4990084"/>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378063" y="7008171"/>
            <a:ext cx="1764295" cy="402567"/>
          </a:xfrm>
          <a:prstGeom prst="rect">
            <a:avLst/>
          </a:prstGeom>
        </p:spPr>
        <p:txBody>
          <a:bodyPr vert="horz" lIns="91440" tIns="45720" rIns="91440" bIns="45720" rtlCol="0" anchor="ctr"/>
          <a:lstStyle>
            <a:lvl1pPr algn="l">
              <a:defRPr sz="1200">
                <a:solidFill>
                  <a:schemeClr val="tx1">
                    <a:tint val="75000"/>
                  </a:schemeClr>
                </a:solidFill>
              </a:defRPr>
            </a:lvl1pPr>
          </a:lstStyle>
          <a:p>
            <a:fld id="{6E575D22-C0A7-4443-B4CC-B7687BA7864C}" type="datetimeFigureOut">
              <a:rPr lang="de-DE" smtClean="0"/>
              <a:pPr/>
              <a:t>28.09.2023</a:t>
            </a:fld>
            <a:endParaRPr lang="de-DE" dirty="0"/>
          </a:p>
        </p:txBody>
      </p:sp>
      <p:sp>
        <p:nvSpPr>
          <p:cNvPr id="5" name="Fußzeilenplatzhalter 4"/>
          <p:cNvSpPr>
            <a:spLocks noGrp="1"/>
          </p:cNvSpPr>
          <p:nvPr>
            <p:ph type="ftr" sz="quarter" idx="3"/>
          </p:nvPr>
        </p:nvSpPr>
        <p:spPr>
          <a:xfrm>
            <a:off x="2583432" y="7008171"/>
            <a:ext cx="2394400" cy="402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5418905" y="7008171"/>
            <a:ext cx="1764295" cy="402567"/>
          </a:xfrm>
          <a:prstGeom prst="rect">
            <a:avLst/>
          </a:prstGeom>
        </p:spPr>
        <p:txBody>
          <a:bodyPr vert="horz" lIns="91440" tIns="45720" rIns="91440" bIns="45720" rtlCol="0" anchor="ctr"/>
          <a:lstStyle>
            <a:lvl1pPr algn="r">
              <a:defRPr sz="1200">
                <a:solidFill>
                  <a:schemeClr val="tx1">
                    <a:tint val="75000"/>
                  </a:schemeClr>
                </a:solidFill>
              </a:defRPr>
            </a:lvl1pPr>
          </a:lstStyle>
          <a:p>
            <a:fld id="{C8737F60-6719-43B7-B497-344A884D3DE7}"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0231" y="252239"/>
            <a:ext cx="3312368" cy="5816977"/>
          </a:xfrm>
          <a:prstGeom prst="rect">
            <a:avLst/>
          </a:prstGeom>
          <a:noFill/>
        </p:spPr>
        <p:txBody>
          <a:bodyPr wrap="square" rtlCol="0">
            <a:spAutoFit/>
          </a:bodyPr>
          <a:lstStyle/>
          <a:p>
            <a:r>
              <a:rPr lang="de-DE" sz="1400" b="1" dirty="0" smtClean="0">
                <a:solidFill>
                  <a:srgbClr val="005FAA"/>
                </a:solidFill>
                <a:latin typeface="Trebuchet MS" pitchFamily="34" charset="0"/>
              </a:rPr>
              <a:t>Veranstaltungsdaten</a:t>
            </a:r>
          </a:p>
          <a:p>
            <a:pPr>
              <a:tabLst>
                <a:tab pos="719138" algn="l"/>
              </a:tabLst>
            </a:pPr>
            <a:r>
              <a:rPr lang="de-DE" sz="1000" b="1" dirty="0" smtClean="0">
                <a:solidFill>
                  <a:schemeClr val="bg1">
                    <a:lumMod val="50000"/>
                  </a:schemeClr>
                </a:solidFill>
                <a:latin typeface="Trebuchet MS" pitchFamily="34" charset="0"/>
              </a:rPr>
              <a:t>Datum:        25. November 2023</a:t>
            </a:r>
          </a:p>
          <a:p>
            <a:r>
              <a:rPr lang="de-DE" sz="1000" b="1" dirty="0" smtClean="0">
                <a:solidFill>
                  <a:schemeClr val="bg1">
                    <a:lumMod val="50000"/>
                  </a:schemeClr>
                </a:solidFill>
                <a:latin typeface="Trebuchet MS" pitchFamily="34" charset="0"/>
              </a:rPr>
              <a:t>Uhrzeit:      10.00 Uhr, Ende ca. 13.00 Uhr</a:t>
            </a:r>
          </a:p>
          <a:p>
            <a:r>
              <a:rPr lang="de-DE" sz="1000" b="1" dirty="0" smtClean="0">
                <a:solidFill>
                  <a:schemeClr val="bg1">
                    <a:lumMod val="50000"/>
                  </a:schemeClr>
                </a:solidFill>
                <a:latin typeface="Trebuchet MS" pitchFamily="34" charset="0"/>
              </a:rPr>
              <a:t>Ort:             Alte Schwimmhalle (Gebäude 37)</a:t>
            </a:r>
          </a:p>
          <a:p>
            <a:r>
              <a:rPr lang="de-DE" sz="1000" b="1" dirty="0">
                <a:solidFill>
                  <a:schemeClr val="bg1">
                    <a:lumMod val="50000"/>
                  </a:schemeClr>
                </a:solidFill>
                <a:latin typeface="Trebuchet MS" pitchFamily="34" charset="0"/>
              </a:rPr>
              <a:t> </a:t>
            </a:r>
            <a:r>
              <a:rPr lang="de-DE" sz="1000" b="1" dirty="0" smtClean="0">
                <a:solidFill>
                  <a:schemeClr val="bg1">
                    <a:lumMod val="50000"/>
                  </a:schemeClr>
                </a:solidFill>
                <a:latin typeface="Trebuchet MS" pitchFamily="34" charset="0"/>
              </a:rPr>
              <a:t>                  ZfP Südwürttemberg</a:t>
            </a:r>
          </a:p>
          <a:p>
            <a:r>
              <a:rPr lang="de-DE" sz="1000" b="1" dirty="0">
                <a:solidFill>
                  <a:schemeClr val="bg1">
                    <a:lumMod val="50000"/>
                  </a:schemeClr>
                </a:solidFill>
                <a:latin typeface="Trebuchet MS" pitchFamily="34" charset="0"/>
              </a:rPr>
              <a:t> </a:t>
            </a:r>
            <a:r>
              <a:rPr lang="de-DE" sz="1000" b="1" dirty="0" smtClean="0">
                <a:solidFill>
                  <a:schemeClr val="bg1">
                    <a:lumMod val="50000"/>
                  </a:schemeClr>
                </a:solidFill>
                <a:latin typeface="Trebuchet MS" pitchFamily="34" charset="0"/>
              </a:rPr>
              <a:t>                  Weingartshofer Straße 2</a:t>
            </a:r>
          </a:p>
          <a:p>
            <a:r>
              <a:rPr lang="de-DE" sz="1000" b="1" dirty="0">
                <a:solidFill>
                  <a:schemeClr val="bg1">
                    <a:lumMod val="50000"/>
                  </a:schemeClr>
                </a:solidFill>
                <a:latin typeface="Trebuchet MS" pitchFamily="34" charset="0"/>
              </a:rPr>
              <a:t> </a:t>
            </a:r>
            <a:r>
              <a:rPr lang="de-DE" sz="1000" b="1" dirty="0" smtClean="0">
                <a:solidFill>
                  <a:schemeClr val="bg1">
                    <a:lumMod val="50000"/>
                  </a:schemeClr>
                </a:solidFill>
                <a:latin typeface="Trebuchet MS" pitchFamily="34" charset="0"/>
              </a:rPr>
              <a:t>                  88214 Ravensburg</a:t>
            </a:r>
          </a:p>
          <a:p>
            <a:endParaRPr lang="de-DE" sz="1000" b="1" dirty="0" smtClean="0">
              <a:solidFill>
                <a:schemeClr val="bg1">
                  <a:lumMod val="50000"/>
                </a:schemeClr>
              </a:solidFill>
              <a:latin typeface="Trebuchet MS" pitchFamily="34" charset="0"/>
            </a:endParaRPr>
          </a:p>
          <a:p>
            <a:r>
              <a:rPr lang="de-DE" sz="1400" b="1" u="sng" dirty="0" smtClean="0">
                <a:solidFill>
                  <a:srgbClr val="FF0000"/>
                </a:solidFill>
                <a:latin typeface="Trebuchet MS" pitchFamily="34" charset="0"/>
              </a:rPr>
              <a:t>Anmeldung erforderlich</a:t>
            </a:r>
            <a:endParaRPr lang="de-DE" sz="1400" b="1" u="sng" dirty="0">
              <a:solidFill>
                <a:srgbClr val="FF0000"/>
              </a:solidFill>
              <a:latin typeface="Trebuchet MS" pitchFamily="34" charset="0"/>
            </a:endParaRPr>
          </a:p>
          <a:p>
            <a:r>
              <a:rPr lang="de-DE" sz="1000" b="1" dirty="0" smtClean="0">
                <a:solidFill>
                  <a:schemeClr val="bg1">
                    <a:lumMod val="50000"/>
                  </a:schemeClr>
                </a:solidFill>
                <a:latin typeface="Trebuchet MS" pitchFamily="34" charset="0"/>
              </a:rPr>
              <a:t>Bitte senden Sie Ihre Anmeldung bis zum 17.11.2023 per Antwort-E-Mail alexa.goetze@zfp-zentrum.de bzw. Fax +49 (0) 751 7601 42233 an uns zurück. </a:t>
            </a:r>
          </a:p>
          <a:p>
            <a:endParaRPr lang="de-DE" sz="1000" b="1" dirty="0" smtClean="0">
              <a:solidFill>
                <a:schemeClr val="bg1">
                  <a:lumMod val="50000"/>
                </a:schemeClr>
              </a:solidFill>
              <a:latin typeface="Trebuchet MS" pitchFamily="34" charset="0"/>
            </a:endParaRPr>
          </a:p>
          <a:p>
            <a:r>
              <a:rPr lang="de-DE" sz="1000" b="1" dirty="0" smtClean="0">
                <a:solidFill>
                  <a:schemeClr val="bg1">
                    <a:lumMod val="50000"/>
                  </a:schemeClr>
                </a:solidFill>
                <a:latin typeface="Trebuchet MS" pitchFamily="34" charset="0"/>
              </a:rPr>
              <a:t>Ich nehme mit _______ Personen teil.</a:t>
            </a:r>
          </a:p>
          <a:p>
            <a:endParaRPr lang="de-DE" sz="1000" b="1" dirty="0" smtClean="0">
              <a:solidFill>
                <a:schemeClr val="bg1">
                  <a:lumMod val="50000"/>
                </a:schemeClr>
              </a:solidFill>
              <a:latin typeface="Trebuchet MS" pitchFamily="34" charset="0"/>
            </a:endParaRPr>
          </a:p>
          <a:p>
            <a:r>
              <a:rPr lang="de-DE" sz="1000" b="1" dirty="0" smtClean="0">
                <a:solidFill>
                  <a:schemeClr val="bg1">
                    <a:lumMod val="50000"/>
                  </a:schemeClr>
                </a:solidFill>
                <a:latin typeface="Trebuchet MS" pitchFamily="34" charset="0"/>
              </a:rPr>
              <a:t>Name/Stempel Praxis: </a:t>
            </a:r>
          </a:p>
          <a:p>
            <a:endParaRPr lang="de-DE" sz="1000" b="1" dirty="0" smtClean="0">
              <a:solidFill>
                <a:schemeClr val="bg1">
                  <a:lumMod val="50000"/>
                </a:schemeClr>
              </a:solidFill>
              <a:latin typeface="Trebuchet MS" pitchFamily="34" charset="0"/>
            </a:endParaRPr>
          </a:p>
          <a:p>
            <a:endParaRPr lang="de-DE" sz="1000" b="1" dirty="0">
              <a:solidFill>
                <a:schemeClr val="bg1">
                  <a:lumMod val="50000"/>
                </a:schemeClr>
              </a:solidFill>
              <a:latin typeface="Trebuchet MS" pitchFamily="34" charset="0"/>
            </a:endParaRPr>
          </a:p>
          <a:p>
            <a:endParaRPr lang="de-DE" sz="1000" b="1" dirty="0" smtClean="0">
              <a:solidFill>
                <a:schemeClr val="bg1">
                  <a:lumMod val="50000"/>
                </a:schemeClr>
              </a:solidFill>
              <a:latin typeface="Trebuchet MS" pitchFamily="34" charset="0"/>
            </a:endParaRPr>
          </a:p>
          <a:p>
            <a:endParaRPr lang="de-DE" sz="1000" b="1" dirty="0" smtClean="0">
              <a:solidFill>
                <a:schemeClr val="bg1">
                  <a:lumMod val="50000"/>
                </a:schemeClr>
              </a:solidFill>
              <a:latin typeface="Trebuchet MS" pitchFamily="34" charset="0"/>
            </a:endParaRPr>
          </a:p>
          <a:p>
            <a:endParaRPr lang="de-DE" sz="1000" b="1" dirty="0" smtClean="0">
              <a:solidFill>
                <a:schemeClr val="bg1">
                  <a:lumMod val="50000"/>
                </a:schemeClr>
              </a:solidFill>
              <a:latin typeface="Trebuchet MS" pitchFamily="34" charset="0"/>
            </a:endParaRPr>
          </a:p>
          <a:p>
            <a:endParaRPr lang="de-DE" sz="1000" b="1" dirty="0" smtClean="0">
              <a:solidFill>
                <a:schemeClr val="bg1">
                  <a:lumMod val="50000"/>
                </a:schemeClr>
              </a:solidFill>
              <a:latin typeface="Trebuchet MS" pitchFamily="34" charset="0"/>
            </a:endParaRPr>
          </a:p>
          <a:p>
            <a:endParaRPr lang="de-DE" sz="1000" b="1" dirty="0" smtClean="0">
              <a:solidFill>
                <a:schemeClr val="bg1">
                  <a:lumMod val="50000"/>
                </a:schemeClr>
              </a:solidFill>
              <a:latin typeface="Trebuchet MS" pitchFamily="34" charset="0"/>
            </a:endParaRPr>
          </a:p>
          <a:p>
            <a:r>
              <a:rPr lang="de-DE" sz="1000" b="1" dirty="0" smtClean="0">
                <a:solidFill>
                  <a:schemeClr val="bg1">
                    <a:lumMod val="50000"/>
                  </a:schemeClr>
                </a:solidFill>
                <a:latin typeface="Trebuchet MS" pitchFamily="34" charset="0"/>
              </a:rPr>
              <a:t>__________________________________</a:t>
            </a:r>
          </a:p>
          <a:p>
            <a:r>
              <a:rPr lang="de-DE" sz="1400" b="1" dirty="0" smtClean="0">
                <a:solidFill>
                  <a:srgbClr val="005FAA"/>
                </a:solidFill>
                <a:latin typeface="Trebuchet MS" pitchFamily="34" charset="0"/>
              </a:rPr>
              <a:t>Fortbildungspunkte</a:t>
            </a:r>
          </a:p>
          <a:p>
            <a:r>
              <a:rPr lang="de-DE" sz="1000" b="1" dirty="0" smtClean="0">
                <a:solidFill>
                  <a:schemeClr val="bg1">
                    <a:lumMod val="50000"/>
                  </a:schemeClr>
                </a:solidFill>
                <a:latin typeface="Trebuchet MS" pitchFamily="34" charset="0"/>
              </a:rPr>
              <a:t>3 Fortbildungspunkte der LÄK BW sind beantragt</a:t>
            </a:r>
          </a:p>
          <a:p>
            <a:r>
              <a:rPr lang="de-DE" sz="1000" b="1" dirty="0" smtClean="0">
                <a:solidFill>
                  <a:schemeClr val="bg1">
                    <a:lumMod val="50000"/>
                  </a:schemeClr>
                </a:solidFill>
                <a:latin typeface="Trebuchet MS" pitchFamily="34" charset="0"/>
              </a:rPr>
              <a:t>(Bitte denken Sie an Ihren Barcodeaufkleber)</a:t>
            </a:r>
          </a:p>
          <a:p>
            <a:endParaRPr lang="de-DE" sz="800" b="1" dirty="0">
              <a:solidFill>
                <a:schemeClr val="bg1">
                  <a:lumMod val="50000"/>
                </a:schemeClr>
              </a:solidFill>
              <a:latin typeface="Trebuchet MS" pitchFamily="34" charset="0"/>
            </a:endParaRPr>
          </a:p>
          <a:p>
            <a:r>
              <a:rPr lang="de-DE" sz="1200" b="1" dirty="0" smtClean="0">
                <a:solidFill>
                  <a:srgbClr val="005FAA"/>
                </a:solidFill>
                <a:latin typeface="Trebuchet MS" pitchFamily="34" charset="0"/>
              </a:rPr>
              <a:t>Wir bedanken uns für die Unterstützung</a:t>
            </a:r>
          </a:p>
          <a:p>
            <a:endParaRPr lang="de-DE" sz="1000" b="1" dirty="0" smtClean="0">
              <a:solidFill>
                <a:schemeClr val="bg1">
                  <a:lumMod val="50000"/>
                </a:schemeClr>
              </a:solidFill>
              <a:latin typeface="Trebuchet MS" pitchFamily="34" charset="0"/>
            </a:endParaRPr>
          </a:p>
          <a:p>
            <a:pPr algn="ctr"/>
            <a:endParaRPr lang="de-DE" sz="1000" b="1" dirty="0">
              <a:solidFill>
                <a:schemeClr val="bg1">
                  <a:lumMod val="50000"/>
                </a:schemeClr>
              </a:solidFill>
              <a:latin typeface="Trebuchet MS" pitchFamily="34" charset="0"/>
            </a:endParaRPr>
          </a:p>
          <a:p>
            <a:endParaRPr lang="de-DE" sz="1000" b="1" dirty="0">
              <a:solidFill>
                <a:schemeClr val="bg1">
                  <a:lumMod val="50000"/>
                </a:schemeClr>
              </a:solidFill>
              <a:latin typeface="Trebuchet MS" pitchFamily="34" charset="0"/>
            </a:endParaRPr>
          </a:p>
          <a:p>
            <a:endParaRPr lang="de-DE" sz="1000" b="1" dirty="0" smtClean="0">
              <a:solidFill>
                <a:schemeClr val="bg1">
                  <a:lumMod val="50000"/>
                </a:schemeClr>
              </a:solidFill>
              <a:latin typeface="Trebuchet MS" pitchFamily="34" charset="0"/>
            </a:endParaRPr>
          </a:p>
          <a:p>
            <a:endParaRPr lang="de-DE" b="1" dirty="0">
              <a:solidFill>
                <a:srgbClr val="FF0000"/>
              </a:solidFill>
              <a:latin typeface="Trebuchet MS" pitchFamily="34" charset="0"/>
            </a:endParaRPr>
          </a:p>
        </p:txBody>
      </p:sp>
      <p:sp>
        <p:nvSpPr>
          <p:cNvPr id="5" name="Textfeld 4"/>
          <p:cNvSpPr txBox="1"/>
          <p:nvPr/>
        </p:nvSpPr>
        <p:spPr>
          <a:xfrm>
            <a:off x="3780631" y="180232"/>
            <a:ext cx="3528392" cy="6524863"/>
          </a:xfrm>
          <a:prstGeom prst="rect">
            <a:avLst/>
          </a:prstGeom>
          <a:noFill/>
        </p:spPr>
        <p:txBody>
          <a:bodyPr wrap="square" rtlCol="0">
            <a:spAutoFit/>
          </a:bodyPr>
          <a:lstStyle/>
          <a:p>
            <a:endParaRPr lang="de-DE" sz="800" b="1" dirty="0" smtClean="0">
              <a:solidFill>
                <a:srgbClr val="FF0000"/>
              </a:solidFill>
            </a:endParaRPr>
          </a:p>
          <a:p>
            <a:pPr algn="ctr"/>
            <a:endParaRPr lang="de-DE" b="1" dirty="0" smtClean="0">
              <a:solidFill>
                <a:schemeClr val="accent2">
                  <a:lumMod val="75000"/>
                </a:schemeClr>
              </a:solidFill>
              <a:latin typeface="Trebuchet MS" pitchFamily="34" charset="0"/>
            </a:endParaRPr>
          </a:p>
          <a:p>
            <a:pPr algn="ctr"/>
            <a:r>
              <a:rPr lang="de-DE" b="1" dirty="0" smtClean="0">
                <a:solidFill>
                  <a:srgbClr val="005FAA"/>
                </a:solidFill>
                <a:latin typeface="Trebuchet MS" pitchFamily="34" charset="0"/>
              </a:rPr>
              <a:t>Einladung zur </a:t>
            </a:r>
          </a:p>
          <a:p>
            <a:pPr algn="ctr"/>
            <a:r>
              <a:rPr lang="de-DE" b="1" dirty="0" smtClean="0">
                <a:solidFill>
                  <a:srgbClr val="005FAA"/>
                </a:solidFill>
                <a:latin typeface="Trebuchet MS" pitchFamily="34" charset="0"/>
              </a:rPr>
              <a:t>18. epileptologischen </a:t>
            </a:r>
          </a:p>
          <a:p>
            <a:pPr algn="ctr"/>
            <a:r>
              <a:rPr lang="de-DE" b="1" dirty="0" smtClean="0">
                <a:solidFill>
                  <a:srgbClr val="005FAA"/>
                </a:solidFill>
                <a:latin typeface="Trebuchet MS" pitchFamily="34" charset="0"/>
              </a:rPr>
              <a:t>Weissenauer Wintertagung</a:t>
            </a:r>
          </a:p>
          <a:p>
            <a:pPr algn="ctr"/>
            <a:endParaRPr lang="de-DE" sz="1400" b="1" dirty="0" smtClean="0">
              <a:solidFill>
                <a:schemeClr val="accent2">
                  <a:lumMod val="75000"/>
                </a:schemeClr>
              </a:solidFill>
              <a:latin typeface="Trebuchet MS" pitchFamily="34" charset="0"/>
            </a:endParaRPr>
          </a:p>
          <a:p>
            <a:endParaRPr lang="de-DE" b="1" dirty="0" smtClean="0">
              <a:solidFill>
                <a:srgbClr val="FF0000"/>
              </a:solidFill>
            </a:endParaRPr>
          </a:p>
          <a:p>
            <a:endParaRPr lang="de-DE" b="1" dirty="0" smtClean="0">
              <a:solidFill>
                <a:srgbClr val="FF0000"/>
              </a:solidFill>
            </a:endParaRPr>
          </a:p>
          <a:p>
            <a:endParaRPr lang="de-DE" b="1" dirty="0" smtClean="0">
              <a:solidFill>
                <a:srgbClr val="FF0000"/>
              </a:solidFill>
            </a:endParaRPr>
          </a:p>
          <a:p>
            <a:endParaRPr lang="de-DE" b="1" dirty="0">
              <a:solidFill>
                <a:srgbClr val="FF0000"/>
              </a:solidFill>
            </a:endParaRPr>
          </a:p>
          <a:p>
            <a:endParaRPr lang="de-DE" b="1" dirty="0" smtClean="0">
              <a:solidFill>
                <a:srgbClr val="FF0000"/>
              </a:solidFill>
            </a:endParaRPr>
          </a:p>
          <a:p>
            <a:endParaRPr lang="de-DE" b="1" dirty="0">
              <a:solidFill>
                <a:srgbClr val="FF0000"/>
              </a:solidFill>
            </a:endParaRPr>
          </a:p>
          <a:p>
            <a:endParaRPr lang="de-DE" b="1" dirty="0" smtClean="0">
              <a:solidFill>
                <a:srgbClr val="FF0000"/>
              </a:solidFill>
            </a:endParaRPr>
          </a:p>
          <a:p>
            <a:endParaRPr lang="de-DE" b="1" dirty="0">
              <a:solidFill>
                <a:srgbClr val="FF0000"/>
              </a:solidFill>
            </a:endParaRPr>
          </a:p>
          <a:p>
            <a:endParaRPr lang="de-DE" sz="1000" b="1" dirty="0" smtClean="0">
              <a:solidFill>
                <a:srgbClr val="FF0000"/>
              </a:solidFill>
            </a:endParaRPr>
          </a:p>
          <a:p>
            <a:pPr algn="ctr"/>
            <a:endParaRPr lang="de-DE" sz="1000" b="1" dirty="0" smtClean="0">
              <a:solidFill>
                <a:schemeClr val="accent2">
                  <a:lumMod val="75000"/>
                </a:schemeClr>
              </a:solidFill>
              <a:latin typeface="Trebuchet MS" pitchFamily="34" charset="0"/>
            </a:endParaRPr>
          </a:p>
          <a:p>
            <a:endParaRPr lang="de-DE" sz="1600" b="1" dirty="0" smtClean="0">
              <a:solidFill>
                <a:schemeClr val="accent2">
                  <a:lumMod val="75000"/>
                </a:schemeClr>
              </a:solidFill>
              <a:latin typeface="Trebuchet MS" pitchFamily="34" charset="0"/>
            </a:endParaRPr>
          </a:p>
          <a:p>
            <a:pPr algn="ctr"/>
            <a:endParaRPr lang="de-DE" b="1" dirty="0" smtClean="0">
              <a:solidFill>
                <a:schemeClr val="accent2">
                  <a:lumMod val="75000"/>
                </a:schemeClr>
              </a:solidFill>
              <a:latin typeface="Trebuchet MS" pitchFamily="34" charset="0"/>
            </a:endParaRPr>
          </a:p>
          <a:p>
            <a:pPr algn="ctr"/>
            <a:endParaRPr lang="de-DE" b="1" dirty="0" smtClean="0">
              <a:solidFill>
                <a:schemeClr val="accent2">
                  <a:lumMod val="75000"/>
                </a:schemeClr>
              </a:solidFill>
              <a:latin typeface="Trebuchet MS" pitchFamily="34" charset="0"/>
            </a:endParaRPr>
          </a:p>
          <a:p>
            <a:pPr algn="ctr"/>
            <a:r>
              <a:rPr lang="de-DE" b="1" dirty="0" smtClean="0">
                <a:solidFill>
                  <a:srgbClr val="005FAA"/>
                </a:solidFill>
                <a:latin typeface="Trebuchet MS" pitchFamily="34" charset="0"/>
              </a:rPr>
              <a:t>Samstag, 25. November 2023</a:t>
            </a:r>
          </a:p>
          <a:p>
            <a:pPr algn="ctr"/>
            <a:r>
              <a:rPr lang="de-DE" b="1" dirty="0" smtClean="0">
                <a:solidFill>
                  <a:srgbClr val="005FAA"/>
                </a:solidFill>
                <a:latin typeface="Trebuchet MS" pitchFamily="34" charset="0"/>
              </a:rPr>
              <a:t>10 Uhr</a:t>
            </a:r>
          </a:p>
          <a:p>
            <a:endParaRPr lang="de-DE" b="1" dirty="0" smtClean="0">
              <a:solidFill>
                <a:srgbClr val="FF0000"/>
              </a:solidFill>
            </a:endParaRPr>
          </a:p>
          <a:p>
            <a:endParaRPr lang="de-DE" b="1" dirty="0">
              <a:solidFill>
                <a:srgbClr val="FF0000"/>
              </a:solidFill>
            </a:endParaRPr>
          </a:p>
          <a:p>
            <a:endParaRPr lang="de-DE" b="1" dirty="0" smtClean="0">
              <a:solidFill>
                <a:srgbClr val="FF0000"/>
              </a:solidFill>
            </a:endParaRPr>
          </a:p>
          <a:p>
            <a:r>
              <a:rPr lang="de-DE" b="1" dirty="0" smtClean="0">
                <a:solidFill>
                  <a:srgbClr val="FF0000"/>
                </a:solidFill>
              </a:rPr>
              <a:t> </a:t>
            </a:r>
            <a:endParaRPr lang="de-DE" b="1" dirty="0">
              <a:solidFill>
                <a:srgbClr val="FF0000"/>
              </a:solidFill>
            </a:endParaRPr>
          </a:p>
        </p:txBody>
      </p:sp>
      <p:pic>
        <p:nvPicPr>
          <p:cNvPr id="1029" name="Picture 5"/>
          <p:cNvPicPr>
            <a:picLocks noChangeAspect="1" noChangeArrowheads="1"/>
          </p:cNvPicPr>
          <p:nvPr/>
        </p:nvPicPr>
        <p:blipFill>
          <a:blip r:embed="rId2" cstate="print"/>
          <a:srcRect/>
          <a:stretch>
            <a:fillRect/>
          </a:stretch>
        </p:blipFill>
        <p:spPr bwMode="auto">
          <a:xfrm>
            <a:off x="4068663" y="6372919"/>
            <a:ext cx="954962" cy="947913"/>
          </a:xfrm>
          <a:prstGeom prst="rect">
            <a:avLst/>
          </a:prstGeom>
          <a:noFill/>
          <a:ln w="9525">
            <a:noFill/>
            <a:miter lim="800000"/>
            <a:headEnd/>
            <a:tailEnd/>
          </a:ln>
        </p:spPr>
      </p:pic>
      <p:pic>
        <p:nvPicPr>
          <p:cNvPr id="10" name="Picture 7"/>
          <p:cNvPicPr>
            <a:picLocks noChangeAspect="1" noChangeArrowheads="1"/>
          </p:cNvPicPr>
          <p:nvPr/>
        </p:nvPicPr>
        <p:blipFill>
          <a:blip r:embed="rId3" cstate="print"/>
          <a:srcRect/>
          <a:stretch>
            <a:fillRect/>
          </a:stretch>
        </p:blipFill>
        <p:spPr bwMode="auto">
          <a:xfrm>
            <a:off x="3724655" y="2124447"/>
            <a:ext cx="3836608" cy="2184053"/>
          </a:xfrm>
          <a:prstGeom prst="rect">
            <a:avLst/>
          </a:prstGeom>
          <a:noFill/>
          <a:ln w="9525">
            <a:noFill/>
            <a:miter lim="800000"/>
            <a:headEnd/>
            <a:tailEnd/>
          </a:ln>
        </p:spPr>
      </p:pic>
      <p:pic>
        <p:nvPicPr>
          <p:cNvPr id="6" name="Grafik 5" descr="zfplogo.jpg"/>
          <p:cNvPicPr>
            <a:picLocks noChangeAspect="1"/>
          </p:cNvPicPr>
          <p:nvPr/>
        </p:nvPicPr>
        <p:blipFill>
          <a:blip r:embed="rId4" cstate="print"/>
          <a:stretch>
            <a:fillRect/>
          </a:stretch>
        </p:blipFill>
        <p:spPr>
          <a:xfrm>
            <a:off x="5796855" y="6300911"/>
            <a:ext cx="1373475" cy="902185"/>
          </a:xfrm>
          <a:prstGeom prst="rect">
            <a:avLst/>
          </a:prstGeom>
        </p:spPr>
      </p:pic>
      <p:pic>
        <p:nvPicPr>
          <p:cNvPr id="2" name="Grafik 1"/>
          <p:cNvPicPr>
            <a:picLocks noChangeAspect="1"/>
          </p:cNvPicPr>
          <p:nvPr/>
        </p:nvPicPr>
        <p:blipFill>
          <a:blip r:embed="rId5"/>
          <a:stretch>
            <a:fillRect/>
          </a:stretch>
        </p:blipFill>
        <p:spPr>
          <a:xfrm>
            <a:off x="2266716" y="5090329"/>
            <a:ext cx="553303" cy="553303"/>
          </a:xfrm>
          <a:prstGeom prst="rect">
            <a:avLst/>
          </a:prstGeom>
        </p:spPr>
      </p:pic>
      <p:pic>
        <p:nvPicPr>
          <p:cNvPr id="3" name="Grafik 2"/>
          <p:cNvPicPr>
            <a:picLocks noChangeAspect="1"/>
          </p:cNvPicPr>
          <p:nvPr/>
        </p:nvPicPr>
        <p:blipFill>
          <a:blip r:embed="rId6"/>
          <a:stretch>
            <a:fillRect/>
          </a:stretch>
        </p:blipFill>
        <p:spPr>
          <a:xfrm>
            <a:off x="275918" y="7018356"/>
            <a:ext cx="1872631" cy="302476"/>
          </a:xfrm>
          <a:prstGeom prst="rect">
            <a:avLst/>
          </a:prstGeom>
        </p:spPr>
      </p:pic>
      <p:pic>
        <p:nvPicPr>
          <p:cNvPr id="7" name="Grafik 6"/>
          <p:cNvPicPr>
            <a:picLocks noChangeAspect="1"/>
          </p:cNvPicPr>
          <p:nvPr/>
        </p:nvPicPr>
        <p:blipFill>
          <a:blip r:embed="rId7"/>
          <a:stretch>
            <a:fillRect/>
          </a:stretch>
        </p:blipFill>
        <p:spPr>
          <a:xfrm>
            <a:off x="1980903" y="5746008"/>
            <a:ext cx="1073027" cy="566905"/>
          </a:xfrm>
          <a:prstGeom prst="rect">
            <a:avLst/>
          </a:prstGeom>
        </p:spPr>
      </p:pic>
      <p:pic>
        <p:nvPicPr>
          <p:cNvPr id="1026" name="0.wkv9hjpry8b" descr="logo_angelini_pharma_147x60_59624287-f804-4714-9638-c6be0ee0e5b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843" y="6227665"/>
            <a:ext cx="1073027" cy="43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3451" y="6537020"/>
            <a:ext cx="829785" cy="560958"/>
          </a:xfrm>
          <a:prstGeom prst="rect">
            <a:avLst/>
          </a:prstGeom>
        </p:spPr>
      </p:pic>
      <p:pic>
        <p:nvPicPr>
          <p:cNvPr id="9" name="Grafik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3046" y="5224504"/>
            <a:ext cx="1472927" cy="277063"/>
          </a:xfrm>
          <a:prstGeom prst="rect">
            <a:avLst/>
          </a:prstGeom>
        </p:spPr>
      </p:pic>
      <p:pic>
        <p:nvPicPr>
          <p:cNvPr id="11" name="Grafik 10"/>
          <p:cNvPicPr>
            <a:picLocks noChangeAspect="1"/>
          </p:cNvPicPr>
          <p:nvPr/>
        </p:nvPicPr>
        <p:blipFill>
          <a:blip r:embed="rId11"/>
          <a:stretch>
            <a:fillRect/>
          </a:stretch>
        </p:blipFill>
        <p:spPr>
          <a:xfrm>
            <a:off x="120895" y="5541761"/>
            <a:ext cx="1495049" cy="5652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0231" y="612279"/>
            <a:ext cx="3312368" cy="5186035"/>
          </a:xfrm>
          <a:prstGeom prst="rect">
            <a:avLst/>
          </a:prstGeom>
          <a:noFill/>
        </p:spPr>
        <p:txBody>
          <a:bodyPr wrap="square" rtlCol="0">
            <a:spAutoFit/>
          </a:bodyPr>
          <a:lstStyle/>
          <a:p>
            <a:pPr algn="just"/>
            <a:r>
              <a:rPr lang="de-DE" sz="1200" dirty="0" smtClean="0">
                <a:solidFill>
                  <a:schemeClr val="bg1">
                    <a:lumMod val="50000"/>
                  </a:schemeClr>
                </a:solidFill>
                <a:latin typeface="Trebuchet MS" pitchFamily="34" charset="0"/>
              </a:rPr>
              <a:t>Sehr </a:t>
            </a:r>
            <a:r>
              <a:rPr lang="de-DE" sz="1200" dirty="0">
                <a:solidFill>
                  <a:schemeClr val="bg1">
                    <a:lumMod val="50000"/>
                  </a:schemeClr>
                </a:solidFill>
                <a:latin typeface="Trebuchet MS" pitchFamily="34" charset="0"/>
              </a:rPr>
              <a:t>geehrte Frau Kollegin,</a:t>
            </a:r>
          </a:p>
          <a:p>
            <a:pPr algn="just"/>
            <a:r>
              <a:rPr lang="de-DE" sz="1200" dirty="0">
                <a:solidFill>
                  <a:schemeClr val="bg1">
                    <a:lumMod val="50000"/>
                  </a:schemeClr>
                </a:solidFill>
                <a:latin typeface="Trebuchet MS" pitchFamily="34" charset="0"/>
              </a:rPr>
              <a:t>sehr geehrter Herr Kollege,</a:t>
            </a:r>
          </a:p>
          <a:p>
            <a:pPr algn="just"/>
            <a:endParaRPr lang="de-DE" sz="1200" dirty="0">
              <a:solidFill>
                <a:schemeClr val="bg1">
                  <a:lumMod val="50000"/>
                </a:schemeClr>
              </a:solidFill>
              <a:latin typeface="Trebuchet MS" pitchFamily="34" charset="0"/>
            </a:endParaRPr>
          </a:p>
          <a:p>
            <a:pPr algn="just"/>
            <a:r>
              <a:rPr lang="de-DE" sz="1200" dirty="0" smtClean="0">
                <a:solidFill>
                  <a:schemeClr val="bg1">
                    <a:lumMod val="50000"/>
                  </a:schemeClr>
                </a:solidFill>
                <a:latin typeface="Trebuchet MS" pitchFamily="34" charset="0"/>
              </a:rPr>
              <a:t>mit </a:t>
            </a:r>
            <a:r>
              <a:rPr lang="de-DE" sz="1200" dirty="0">
                <a:solidFill>
                  <a:schemeClr val="bg1">
                    <a:lumMod val="50000"/>
                  </a:schemeClr>
                </a:solidFill>
                <a:latin typeface="Trebuchet MS" pitchFamily="34" charset="0"/>
              </a:rPr>
              <a:t>der diesjährigen Wintertagung wollen wir </a:t>
            </a:r>
            <a:r>
              <a:rPr lang="de-DE" sz="1200" dirty="0" smtClean="0">
                <a:solidFill>
                  <a:schemeClr val="bg1">
                    <a:lumMod val="50000"/>
                  </a:schemeClr>
                </a:solidFill>
                <a:latin typeface="Trebuchet MS" pitchFamily="34" charset="0"/>
              </a:rPr>
              <a:t>wieder Diagnostik und Therapie bei Menschen mit zusätzlichen Behinderungen und Epilepsie in den Blick nehmen. Einerseits ist durch die Möglichkeiten der modernen genetischen Diagnostik unser Verständnis von Erkrankung und Wesensart dieser Menschen differenzierter geworden; andererseits erfordern sowohl die Epilepsiebehandlung als auch die psychiatrischen Behandlung spezifische Kenntnisse und Behandlungs-konzepte.</a:t>
            </a:r>
          </a:p>
          <a:p>
            <a:pPr algn="just"/>
            <a:endParaRPr lang="de-DE" sz="1200" dirty="0">
              <a:solidFill>
                <a:schemeClr val="bg1">
                  <a:lumMod val="50000"/>
                </a:schemeClr>
              </a:solidFill>
              <a:latin typeface="Trebuchet MS" pitchFamily="34" charset="0"/>
            </a:endParaRPr>
          </a:p>
          <a:p>
            <a:pPr algn="just"/>
            <a:r>
              <a:rPr lang="de-DE" sz="1200" dirty="0" smtClean="0">
                <a:solidFill>
                  <a:schemeClr val="bg1">
                    <a:lumMod val="50000"/>
                  </a:schemeClr>
                </a:solidFill>
                <a:latin typeface="Trebuchet MS" pitchFamily="34" charset="0"/>
              </a:rPr>
              <a:t>Wir würden uns freuen, Sie auch in diesem Jahr zu einem fachlichen Austausch hier in der </a:t>
            </a:r>
            <a:r>
              <a:rPr lang="de-DE" sz="1200" dirty="0" err="1" smtClean="0">
                <a:solidFill>
                  <a:schemeClr val="bg1">
                    <a:lumMod val="50000"/>
                  </a:schemeClr>
                </a:solidFill>
                <a:latin typeface="Trebuchet MS" pitchFamily="34" charset="0"/>
              </a:rPr>
              <a:t>Weißenau</a:t>
            </a:r>
            <a:r>
              <a:rPr lang="de-DE" sz="1200" dirty="0" smtClean="0">
                <a:solidFill>
                  <a:schemeClr val="bg1">
                    <a:lumMod val="50000"/>
                  </a:schemeClr>
                </a:solidFill>
                <a:latin typeface="Trebuchet MS" pitchFamily="34" charset="0"/>
              </a:rPr>
              <a:t> begrüßen zu dürfen.</a:t>
            </a:r>
          </a:p>
          <a:p>
            <a:pPr algn="just"/>
            <a:endParaRPr lang="de-DE" sz="1200" dirty="0">
              <a:solidFill>
                <a:schemeClr val="bg1">
                  <a:lumMod val="50000"/>
                </a:schemeClr>
              </a:solidFill>
              <a:latin typeface="Trebuchet MS" pitchFamily="34" charset="0"/>
            </a:endParaRPr>
          </a:p>
          <a:p>
            <a:pPr algn="just"/>
            <a:endParaRPr lang="de-DE" sz="1200" dirty="0">
              <a:solidFill>
                <a:schemeClr val="bg1">
                  <a:lumMod val="50000"/>
                </a:schemeClr>
              </a:solidFill>
              <a:latin typeface="Trebuchet MS" pitchFamily="34" charset="0"/>
            </a:endParaRPr>
          </a:p>
          <a:p>
            <a:pPr algn="just"/>
            <a:endParaRPr lang="de-DE" sz="1200" dirty="0">
              <a:solidFill>
                <a:schemeClr val="bg1">
                  <a:lumMod val="50000"/>
                </a:schemeClr>
              </a:solidFill>
              <a:latin typeface="Trebuchet MS" pitchFamily="34" charset="0"/>
            </a:endParaRPr>
          </a:p>
          <a:p>
            <a:pPr algn="just"/>
            <a:r>
              <a:rPr lang="de-DE" sz="1200" dirty="0">
                <a:solidFill>
                  <a:schemeClr val="bg1">
                    <a:lumMod val="50000"/>
                  </a:schemeClr>
                </a:solidFill>
                <a:latin typeface="Trebuchet MS" pitchFamily="34" charset="0"/>
              </a:rPr>
              <a:t>Dr. med. Hartmut Baier</a:t>
            </a:r>
          </a:p>
          <a:p>
            <a:pPr algn="just"/>
            <a:r>
              <a:rPr lang="de-DE" sz="1000" dirty="0">
                <a:solidFill>
                  <a:schemeClr val="bg1">
                    <a:lumMod val="50000"/>
                  </a:schemeClr>
                </a:solidFill>
                <a:latin typeface="Trebuchet MS" pitchFamily="34" charset="0"/>
              </a:rPr>
              <a:t>Chefarzt der</a:t>
            </a:r>
          </a:p>
          <a:p>
            <a:pPr algn="just"/>
            <a:r>
              <a:rPr lang="de-DE" sz="1000" dirty="0">
                <a:solidFill>
                  <a:schemeClr val="bg1">
                    <a:lumMod val="50000"/>
                  </a:schemeClr>
                </a:solidFill>
                <a:latin typeface="Trebuchet MS" pitchFamily="34" charset="0"/>
              </a:rPr>
              <a:t>Abteilung für Epileptologie</a:t>
            </a:r>
          </a:p>
          <a:p>
            <a:pPr algn="just"/>
            <a:endParaRPr lang="de-DE" sz="1200" dirty="0" smtClean="0">
              <a:solidFill>
                <a:schemeClr val="bg1">
                  <a:lumMod val="50000"/>
                </a:schemeClr>
              </a:solidFill>
              <a:latin typeface="Trebuchet MS" pitchFamily="34" charset="0"/>
            </a:endParaRPr>
          </a:p>
          <a:p>
            <a:endParaRPr lang="de-DE" sz="1100" dirty="0" smtClean="0"/>
          </a:p>
        </p:txBody>
      </p:sp>
      <p:sp>
        <p:nvSpPr>
          <p:cNvPr id="5" name="Textfeld 4"/>
          <p:cNvSpPr txBox="1"/>
          <p:nvPr/>
        </p:nvSpPr>
        <p:spPr>
          <a:xfrm>
            <a:off x="3708623" y="628605"/>
            <a:ext cx="3528392" cy="6724918"/>
          </a:xfrm>
          <a:prstGeom prst="rect">
            <a:avLst/>
          </a:prstGeom>
          <a:noFill/>
        </p:spPr>
        <p:txBody>
          <a:bodyPr wrap="square" rtlCol="0">
            <a:spAutoFit/>
          </a:bodyPr>
          <a:lstStyle/>
          <a:p>
            <a:r>
              <a:rPr lang="de-DE" sz="1400" b="1" dirty="0" smtClean="0">
                <a:solidFill>
                  <a:srgbClr val="005FAA"/>
                </a:solidFill>
                <a:latin typeface="Trebuchet MS" panose="020B0603020202020204" pitchFamily="34" charset="0"/>
              </a:rPr>
              <a:t>Programm</a:t>
            </a:r>
          </a:p>
          <a:p>
            <a:pPr lvl="0"/>
            <a:endParaRPr lang="de-DE" sz="1100" dirty="0" smtClean="0">
              <a:solidFill>
                <a:schemeClr val="bg1">
                  <a:lumMod val="50000"/>
                </a:schemeClr>
              </a:solidFill>
              <a:latin typeface="Trebuchet MS" pitchFamily="34" charset="0"/>
            </a:endParaRPr>
          </a:p>
          <a:p>
            <a:pPr lvl="0"/>
            <a:endParaRPr lang="de-DE" sz="1100" dirty="0" smtClean="0">
              <a:solidFill>
                <a:schemeClr val="bg1">
                  <a:lumMod val="50000"/>
                </a:schemeClr>
              </a:solidFill>
              <a:latin typeface="Trebuchet MS" pitchFamily="34" charset="0"/>
            </a:endParaRPr>
          </a:p>
          <a:p>
            <a:pPr lvl="0"/>
            <a:endParaRPr lang="de-DE" sz="1100" dirty="0" smtClean="0">
              <a:solidFill>
                <a:schemeClr val="bg1">
                  <a:lumMod val="50000"/>
                </a:schemeClr>
              </a:solidFill>
              <a:latin typeface="Trebuchet MS" pitchFamily="34" charset="0"/>
            </a:endParaRPr>
          </a:p>
          <a:p>
            <a:pPr lvl="0"/>
            <a:r>
              <a:rPr lang="de-DE" sz="1200" b="1" dirty="0" smtClean="0">
                <a:solidFill>
                  <a:srgbClr val="005FAA"/>
                </a:solidFill>
                <a:latin typeface="Trebuchet MS" pitchFamily="34" charset="0"/>
              </a:rPr>
              <a:t>Begrüßung </a:t>
            </a:r>
          </a:p>
          <a:p>
            <a:r>
              <a:rPr lang="de-DE" sz="1200" b="1" dirty="0" smtClean="0">
                <a:solidFill>
                  <a:schemeClr val="bg1">
                    <a:lumMod val="50000"/>
                  </a:schemeClr>
                </a:solidFill>
                <a:latin typeface="Trebuchet MS" pitchFamily="34" charset="0"/>
              </a:rPr>
              <a:t>Prof. Dr. med. Juan Valdés-Stauber, </a:t>
            </a:r>
            <a:br>
              <a:rPr lang="de-DE" sz="1200" b="1" dirty="0" smtClean="0">
                <a:solidFill>
                  <a:schemeClr val="bg1">
                    <a:lumMod val="50000"/>
                  </a:schemeClr>
                </a:solidFill>
                <a:latin typeface="Trebuchet MS" pitchFamily="34" charset="0"/>
              </a:rPr>
            </a:br>
            <a:r>
              <a:rPr lang="de-DE" sz="1200" dirty="0" smtClean="0">
                <a:solidFill>
                  <a:schemeClr val="bg1">
                    <a:lumMod val="50000"/>
                  </a:schemeClr>
                </a:solidFill>
                <a:latin typeface="Trebuchet MS" pitchFamily="34" charset="0"/>
              </a:rPr>
              <a:t>Ärztlicher Regionaldirektor, ZfP Südwürttemberg </a:t>
            </a:r>
            <a:r>
              <a:rPr lang="de-DE" sz="1200" b="1" dirty="0" smtClean="0">
                <a:solidFill>
                  <a:schemeClr val="bg1">
                    <a:lumMod val="50000"/>
                  </a:schemeClr>
                </a:solidFill>
                <a:latin typeface="Trebuchet MS" pitchFamily="34" charset="0"/>
              </a:rPr>
              <a:t/>
            </a:r>
            <a:br>
              <a:rPr lang="de-DE" sz="1200" b="1" dirty="0" smtClean="0">
                <a:solidFill>
                  <a:schemeClr val="bg1">
                    <a:lumMod val="50000"/>
                  </a:schemeClr>
                </a:solidFill>
                <a:latin typeface="Trebuchet MS" pitchFamily="34" charset="0"/>
              </a:rPr>
            </a:br>
            <a:endParaRPr lang="de-DE" sz="1200" b="1" dirty="0" smtClean="0">
              <a:solidFill>
                <a:schemeClr val="bg1">
                  <a:lumMod val="50000"/>
                </a:schemeClr>
              </a:solidFill>
              <a:latin typeface="Trebuchet MS" pitchFamily="34" charset="0"/>
            </a:endParaRPr>
          </a:p>
          <a:p>
            <a:endParaRPr lang="de-DE" sz="1200" b="1" dirty="0" smtClean="0">
              <a:solidFill>
                <a:schemeClr val="bg1">
                  <a:lumMod val="50000"/>
                </a:schemeClr>
              </a:solidFill>
              <a:latin typeface="Trebuchet MS" pitchFamily="34" charset="0"/>
            </a:endParaRPr>
          </a:p>
          <a:p>
            <a:pPr lvl="0"/>
            <a:r>
              <a:rPr lang="de-DE" sz="1200" b="1" dirty="0" smtClean="0">
                <a:solidFill>
                  <a:schemeClr val="bg1">
                    <a:lumMod val="50000"/>
                  </a:schemeClr>
                </a:solidFill>
                <a:latin typeface="Trebuchet MS" pitchFamily="34" charset="0"/>
              </a:rPr>
              <a:t>Klinische </a:t>
            </a:r>
            <a:r>
              <a:rPr lang="de-DE" sz="1200" b="1" dirty="0">
                <a:solidFill>
                  <a:schemeClr val="bg1">
                    <a:lumMod val="50000"/>
                  </a:schemeClr>
                </a:solidFill>
                <a:latin typeface="Trebuchet MS" panose="020B0603020202020204" pitchFamily="34" charset="0"/>
              </a:rPr>
              <a:t>Facetten des </a:t>
            </a:r>
            <a:r>
              <a:rPr lang="de-DE" sz="1200" b="1" dirty="0" err="1" smtClean="0">
                <a:solidFill>
                  <a:schemeClr val="bg1">
                    <a:lumMod val="50000"/>
                  </a:schemeClr>
                </a:solidFill>
                <a:latin typeface="Trebuchet MS" panose="020B0603020202020204" pitchFamily="34" charset="0"/>
              </a:rPr>
              <a:t>Dravet</a:t>
            </a:r>
            <a:r>
              <a:rPr lang="de-DE" sz="1200" b="1" dirty="0" smtClean="0">
                <a:solidFill>
                  <a:schemeClr val="bg1">
                    <a:lumMod val="50000"/>
                  </a:schemeClr>
                </a:solidFill>
                <a:latin typeface="Trebuchet MS" panose="020B0603020202020204" pitchFamily="34" charset="0"/>
              </a:rPr>
              <a:t>-Syndroms</a:t>
            </a:r>
          </a:p>
          <a:p>
            <a:pPr lvl="0"/>
            <a:r>
              <a:rPr lang="de-DE" sz="1200" dirty="0">
                <a:solidFill>
                  <a:schemeClr val="bg1">
                    <a:lumMod val="50000"/>
                  </a:schemeClr>
                </a:solidFill>
                <a:latin typeface="Trebuchet MS" panose="020B0603020202020204" pitchFamily="34" charset="0"/>
              </a:rPr>
              <a:t>Prof. Dr. Peter </a:t>
            </a:r>
            <a:r>
              <a:rPr lang="de-DE" sz="1200" dirty="0" smtClean="0">
                <a:solidFill>
                  <a:schemeClr val="bg1">
                    <a:lumMod val="50000"/>
                  </a:schemeClr>
                </a:solidFill>
                <a:latin typeface="Trebuchet MS" panose="020B0603020202020204" pitchFamily="34" charset="0"/>
              </a:rPr>
              <a:t>Martin, Epilepsiezentrum Kork</a:t>
            </a:r>
          </a:p>
          <a:p>
            <a:pPr lvl="0"/>
            <a:endParaRPr lang="de-DE" sz="1200" b="1" dirty="0">
              <a:solidFill>
                <a:schemeClr val="bg1">
                  <a:lumMod val="50000"/>
                </a:schemeClr>
              </a:solidFill>
              <a:latin typeface="Trebuchet MS" pitchFamily="34" charset="0"/>
            </a:endParaRPr>
          </a:p>
          <a:p>
            <a:pPr lvl="0"/>
            <a:endParaRPr lang="de-DE" sz="1200" b="1" dirty="0" smtClean="0">
              <a:solidFill>
                <a:schemeClr val="bg1">
                  <a:lumMod val="50000"/>
                </a:schemeClr>
              </a:solidFill>
              <a:latin typeface="Trebuchet MS" pitchFamily="34" charset="0"/>
            </a:endParaRPr>
          </a:p>
          <a:p>
            <a:pPr lvl="0"/>
            <a:r>
              <a:rPr lang="de-DE" sz="1200" b="1" dirty="0">
                <a:solidFill>
                  <a:schemeClr val="bg1">
                    <a:lumMod val="50000"/>
                  </a:schemeClr>
                </a:solidFill>
                <a:latin typeface="Trebuchet MS" panose="020B0603020202020204" pitchFamily="34" charset="0"/>
              </a:rPr>
              <a:t>Gehört eine genetische Diagnostik zur Basisdiagnostik bei Epilepsie und Intelligenzminderung</a:t>
            </a:r>
            <a:r>
              <a:rPr lang="de-DE" sz="1200" b="1" dirty="0" smtClean="0">
                <a:solidFill>
                  <a:schemeClr val="bg1">
                    <a:lumMod val="50000"/>
                  </a:schemeClr>
                </a:solidFill>
                <a:latin typeface="Trebuchet MS" pitchFamily="34" charset="0"/>
              </a:rPr>
              <a:t>?</a:t>
            </a:r>
          </a:p>
          <a:p>
            <a:pPr lvl="0"/>
            <a:r>
              <a:rPr lang="de-DE" sz="1200" dirty="0" smtClean="0">
                <a:solidFill>
                  <a:schemeClr val="bg1">
                    <a:lumMod val="50000"/>
                  </a:schemeClr>
                </a:solidFill>
                <a:latin typeface="Trebuchet MS" pitchFamily="34" charset="0"/>
              </a:rPr>
              <a:t>Dr. Pia Zacher, Epilepsiezentrum Kleinwachau</a:t>
            </a:r>
          </a:p>
          <a:p>
            <a:r>
              <a:rPr lang="de-DE" sz="1200" b="1" dirty="0" smtClean="0">
                <a:solidFill>
                  <a:schemeClr val="bg1">
                    <a:lumMod val="50000"/>
                  </a:schemeClr>
                </a:solidFill>
                <a:latin typeface="Trebuchet MS" pitchFamily="34" charset="0"/>
              </a:rPr>
              <a:t> </a:t>
            </a:r>
          </a:p>
          <a:p>
            <a:r>
              <a:rPr lang="de-DE" sz="1200" b="1" dirty="0" smtClean="0">
                <a:solidFill>
                  <a:schemeClr val="bg1">
                    <a:lumMod val="50000"/>
                  </a:schemeClr>
                </a:solidFill>
                <a:latin typeface="Trebuchet MS" pitchFamily="34" charset="0"/>
              </a:rPr>
              <a:t>Psychiatrische </a:t>
            </a:r>
            <a:r>
              <a:rPr lang="de-DE" sz="1200" b="1" dirty="0">
                <a:solidFill>
                  <a:schemeClr val="bg1">
                    <a:lumMod val="50000"/>
                  </a:schemeClr>
                </a:solidFill>
                <a:latin typeface="Trebuchet MS" panose="020B0603020202020204" pitchFamily="34" charset="0"/>
              </a:rPr>
              <a:t>Behandlungskonzepte mit Milieu- und </a:t>
            </a:r>
            <a:r>
              <a:rPr lang="de-DE" sz="1200" b="1" dirty="0" smtClean="0">
                <a:solidFill>
                  <a:schemeClr val="bg1">
                    <a:lumMod val="50000"/>
                  </a:schemeClr>
                </a:solidFill>
                <a:latin typeface="Trebuchet MS" panose="020B0603020202020204" pitchFamily="34" charset="0"/>
              </a:rPr>
              <a:t>Pharmakotherapie</a:t>
            </a:r>
          </a:p>
          <a:p>
            <a:r>
              <a:rPr lang="de-DE" sz="1200" dirty="0" smtClean="0">
                <a:solidFill>
                  <a:schemeClr val="bg1">
                    <a:lumMod val="50000"/>
                  </a:schemeClr>
                </a:solidFill>
                <a:latin typeface="Trebuchet MS" panose="020B0603020202020204" pitchFamily="34" charset="0"/>
              </a:rPr>
              <a:t>Gudrun Bungard, Chefärztin stationäre Erwachsenenpsychiatrie, St. Lukas-Klinik Liebenau</a:t>
            </a:r>
          </a:p>
          <a:p>
            <a:endParaRPr lang="de-DE" sz="1200" b="1" dirty="0">
              <a:solidFill>
                <a:schemeClr val="bg1">
                  <a:lumMod val="50000"/>
                </a:schemeClr>
              </a:solidFill>
              <a:latin typeface="Trebuchet MS" pitchFamily="34" charset="0"/>
            </a:endParaRPr>
          </a:p>
          <a:p>
            <a:r>
              <a:rPr lang="de-DE" sz="1200" b="1" dirty="0" smtClean="0">
                <a:solidFill>
                  <a:schemeClr val="bg1">
                    <a:lumMod val="50000"/>
                  </a:schemeClr>
                </a:solidFill>
                <a:latin typeface="Trebuchet MS" panose="020B0603020202020204" pitchFamily="34" charset="0"/>
                <a:cs typeface="Calibri" panose="020F0502020204030204" pitchFamily="34" charset="0"/>
              </a:rPr>
              <a:t>Besondere Anforderungen einer stationären Epilepsiebehandlung bei Menschen mit Intelligenzminderung</a:t>
            </a:r>
          </a:p>
          <a:p>
            <a:r>
              <a:rPr lang="de-DE" sz="1200" dirty="0" smtClean="0">
                <a:solidFill>
                  <a:schemeClr val="bg1">
                    <a:lumMod val="50000"/>
                  </a:schemeClr>
                </a:solidFill>
                <a:latin typeface="Trebuchet MS" pitchFamily="34" charset="0"/>
              </a:rPr>
              <a:t>Dr. Hartmut Baier, Epilepsiezentrum Bodensee</a:t>
            </a:r>
          </a:p>
          <a:p>
            <a:endParaRPr lang="de-DE" sz="1200" dirty="0" smtClean="0">
              <a:solidFill>
                <a:schemeClr val="bg1">
                  <a:lumMod val="50000"/>
                </a:schemeClr>
              </a:solidFill>
              <a:latin typeface="Trebuchet MS" pitchFamily="34" charset="0"/>
            </a:endParaRPr>
          </a:p>
          <a:p>
            <a:endParaRPr lang="de-DE" sz="1200" b="1" dirty="0" smtClean="0">
              <a:solidFill>
                <a:srgbClr val="FF0000"/>
              </a:solidFill>
              <a:latin typeface="Trebuchet MS" pitchFamily="34" charset="0"/>
            </a:endParaRPr>
          </a:p>
          <a:p>
            <a:endParaRPr lang="de-DE" sz="1200" b="1" dirty="0" smtClean="0">
              <a:solidFill>
                <a:srgbClr val="FF0000"/>
              </a:solidFill>
              <a:latin typeface="Trebuchet MS" pitchFamily="34" charset="0"/>
            </a:endParaRPr>
          </a:p>
          <a:p>
            <a:pPr algn="ctr"/>
            <a:r>
              <a:rPr lang="de-DE" sz="1400" b="1" dirty="0" smtClean="0">
                <a:solidFill>
                  <a:schemeClr val="bg1">
                    <a:lumMod val="50000"/>
                  </a:schemeClr>
                </a:solidFill>
                <a:latin typeface="Trebuchet MS" pitchFamily="34" charset="0"/>
              </a:rPr>
              <a:t>Anschließend kleiner Imbiss </a:t>
            </a:r>
          </a:p>
          <a:p>
            <a:pPr algn="ctr"/>
            <a:r>
              <a:rPr lang="de-DE" sz="1400" b="1" dirty="0" smtClean="0">
                <a:solidFill>
                  <a:schemeClr val="bg1">
                    <a:lumMod val="50000"/>
                  </a:schemeClr>
                </a:solidFill>
                <a:latin typeface="Trebuchet MS" pitchFamily="34" charset="0"/>
              </a:rPr>
              <a:t>und Zeit für Gespräche</a:t>
            </a:r>
            <a:endParaRPr lang="de-DE" sz="1400" b="1" dirty="0" smtClean="0">
              <a:solidFill>
                <a:schemeClr val="bg1">
                  <a:lumMod val="50000"/>
                </a:schemeClr>
              </a:solidFill>
            </a:endParaRPr>
          </a:p>
          <a:p>
            <a:endParaRPr lang="de-DE" b="1" dirty="0" smtClean="0">
              <a:solidFill>
                <a:srgbClr val="FF0000"/>
              </a:solidFill>
            </a:endParaRPr>
          </a:p>
          <a:p>
            <a:r>
              <a:rPr lang="de-DE" b="1" dirty="0" smtClean="0">
                <a:solidFill>
                  <a:srgbClr val="FF0000"/>
                </a:solidFill>
              </a:rPr>
              <a:t> </a:t>
            </a:r>
            <a:endParaRPr lang="de-DE" b="1" dirty="0">
              <a:solidFill>
                <a:srgbClr val="FF0000"/>
              </a:solidFill>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399" y="5381514"/>
            <a:ext cx="1656184" cy="1711485"/>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Words>
  <Application>Microsoft Office PowerPoint</Application>
  <PresentationFormat>Benutzerdefiniert</PresentationFormat>
  <Paragraphs>93</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Trebuchet MS</vt:lpstr>
      <vt:lpstr>Larissa-Design</vt:lpstr>
      <vt:lpstr>PowerPoint-Präsentation</vt:lpstr>
      <vt:lpstr>PowerPoint-Präsentation</vt:lpstr>
    </vt:vector>
  </TitlesOfParts>
  <Company>IT Abteilung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GoetzeA</dc:creator>
  <cp:lastModifiedBy>GoetzeA</cp:lastModifiedBy>
  <cp:revision>168</cp:revision>
  <dcterms:created xsi:type="dcterms:W3CDTF">2016-11-10T11:58:09Z</dcterms:created>
  <dcterms:modified xsi:type="dcterms:W3CDTF">2023-09-28T12:33:14Z</dcterms:modified>
</cp:coreProperties>
</file>